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40" r:id="rId2"/>
    <p:sldId id="278" r:id="rId3"/>
    <p:sldId id="355" r:id="rId4"/>
    <p:sldId id="370" r:id="rId5"/>
    <p:sldId id="343" r:id="rId6"/>
    <p:sldId id="333" r:id="rId7"/>
    <p:sldId id="350" r:id="rId8"/>
    <p:sldId id="348" r:id="rId9"/>
    <p:sldId id="366" r:id="rId10"/>
    <p:sldId id="351" r:id="rId11"/>
    <p:sldId id="357" r:id="rId12"/>
    <p:sldId id="358" r:id="rId13"/>
    <p:sldId id="359" r:id="rId14"/>
    <p:sldId id="372" r:id="rId15"/>
    <p:sldId id="361" r:id="rId16"/>
    <p:sldId id="363" r:id="rId17"/>
    <p:sldId id="367" r:id="rId18"/>
    <p:sldId id="371" r:id="rId19"/>
    <p:sldId id="369" r:id="rId20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66"/>
    <a:srgbClr val="CCCCFF"/>
    <a:srgbClr val="CCECFF"/>
    <a:srgbClr val="CC3300"/>
    <a:srgbClr val="B2B2B2"/>
    <a:srgbClr val="00FF00"/>
    <a:srgbClr val="FFF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9485" autoAdjust="0"/>
  </p:normalViewPr>
  <p:slideViewPr>
    <p:cSldViewPr>
      <p:cViewPr>
        <p:scale>
          <a:sx n="67" d="100"/>
          <a:sy n="67" d="100"/>
        </p:scale>
        <p:origin x="-154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27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6" tIns="45352" rIns="90706" bIns="45352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6" tIns="45352" rIns="90706" bIns="45352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6" tIns="45352" rIns="90706" bIns="45352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6" tIns="45352" rIns="90706" bIns="45352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fld id="{CB810BBA-141F-4E7A-8481-0D6EC402A39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5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06" tIns="45352" rIns="90706" bIns="45352" numCol="1" anchor="ctr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06" tIns="45352" rIns="90706" bIns="45352" numCol="1" anchor="ctr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714875"/>
            <a:ext cx="488791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06" tIns="45352" rIns="90706" bIns="45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Textformatierung des Masters zu bearbeiten.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06" tIns="45352" rIns="90706" bIns="45352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24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06" tIns="45352" rIns="90706" bIns="45352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fld id="{18EB9D3D-4673-48EB-A41D-6C2FBDFA0DBF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501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7F97963-F762-413E-8BFD-D29796BC6CD7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94454FD-DA2F-4D77-B527-E5C0364B0C0F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793D80B-5B80-4E05-9817-8AFE03F6E865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6125"/>
            <a:ext cx="4959350" cy="3719513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4875"/>
            <a:ext cx="4891088" cy="4465638"/>
          </a:xfrm>
          <a:noFill/>
          <a:ln/>
        </p:spPr>
        <p:txBody>
          <a:bodyPr/>
          <a:lstStyle/>
          <a:p>
            <a:r>
              <a:rPr lang="en-GB" dirty="0" smtClean="0">
                <a:latin typeface="Arial" pitchFamily="34" charset="0"/>
              </a:rPr>
              <a:t>The pernicious effects of corruption damage all aspects of life and society.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365C64D-3540-4FBF-AD1A-93FA52933B10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6125"/>
            <a:ext cx="4959350" cy="3719513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4875"/>
            <a:ext cx="4891088" cy="4465638"/>
          </a:xfrm>
          <a:noFill/>
          <a:ln/>
        </p:spPr>
        <p:txBody>
          <a:bodyPr/>
          <a:lstStyle/>
          <a:p>
            <a:r>
              <a:rPr lang="en-GB" dirty="0" smtClean="0">
                <a:latin typeface="Arial" pitchFamily="34" charset="0"/>
              </a:rPr>
              <a:t>The pernicious effects of corruption damage all aspects of life and society.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09F830F-9CF3-4DE3-825E-011446A40A6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6125"/>
            <a:ext cx="4959350" cy="3719513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4875"/>
            <a:ext cx="4891088" cy="4465638"/>
          </a:xfrm>
          <a:noFill/>
          <a:ln/>
        </p:spPr>
        <p:txBody>
          <a:bodyPr/>
          <a:lstStyle/>
          <a:p>
            <a:r>
              <a:rPr lang="en-GB" dirty="0" smtClean="0">
                <a:latin typeface="Arial" pitchFamily="34" charset="0"/>
              </a:rPr>
              <a:t>The pernicious effects of corruption damage all aspects of life and society.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562C187-E5B0-4D73-BA82-8FC7E2BCCC0E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5052955-C42C-4361-830F-65D3B2773A15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6125"/>
            <a:ext cx="4959350" cy="3719513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4875"/>
            <a:ext cx="4891088" cy="4465638"/>
          </a:xfrm>
          <a:noFill/>
          <a:ln/>
        </p:spPr>
        <p:txBody>
          <a:bodyPr/>
          <a:lstStyle/>
          <a:p>
            <a:r>
              <a:rPr lang="en-GB" dirty="0" smtClean="0">
                <a:latin typeface="Arial" pitchFamily="34" charset="0"/>
              </a:rPr>
              <a:t>The pernicious effects of corruption damage all aspects of life and society.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C4BE253-45AF-4B30-AA58-24CBCB25D9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275" y="1730375"/>
            <a:ext cx="7788275" cy="1981200"/>
          </a:xfrm>
        </p:spPr>
        <p:txBody>
          <a:bodyPr anchor="b" anchorCtr="1"/>
          <a:lstStyle>
            <a:lvl1pPr>
              <a:lnSpc>
                <a:spcPts val="6400"/>
              </a:lnSpc>
              <a:defRPr sz="5200">
                <a:solidFill>
                  <a:srgbClr val="FFFFFF"/>
                </a:solidFill>
                <a:latin typeface="Helvetica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6275" y="3968750"/>
            <a:ext cx="7788275" cy="1489075"/>
          </a:xfrm>
        </p:spPr>
        <p:txBody>
          <a:bodyPr anchorCtr="1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5240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0" y="533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240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5240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62000" y="38481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8481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772150" y="6261100"/>
            <a:ext cx="28765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de-DE" sz="1100">
              <a:solidFill>
                <a:srgbClr val="1E6E04"/>
              </a:solidFill>
              <a:latin typeface="Arial" pitchFamily="34" charset="0"/>
            </a:endParaRP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-1219200" y="-609600"/>
            <a:ext cx="2438400" cy="8077200"/>
          </a:xfrm>
          <a:prstGeom prst="moon">
            <a:avLst>
              <a:gd name="adj" fmla="val 51301"/>
            </a:avLst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cs-CZ" sz="3200">
              <a:latin typeface="Geneva CE"/>
            </a:endParaRPr>
          </a:p>
        </p:txBody>
      </p:sp>
      <p:sp>
        <p:nvSpPr>
          <p:cNvPr id="2052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054" name="Picture 29" descr="TI Logo wide pp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51725" y="260350"/>
            <a:ext cx="1468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2pPr>
      <a:lvl3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3pPr>
      <a:lvl4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4pPr>
      <a:lvl5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5pPr>
      <a:lvl6pPr marL="457200"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6pPr>
      <a:lvl7pPr marL="914400"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7pPr>
      <a:lvl8pPr marL="1371600"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8pPr>
      <a:lvl9pPr marL="1828800"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ts val="2700"/>
        </a:lnSpc>
        <a:spcBef>
          <a:spcPct val="0"/>
        </a:spcBef>
        <a:spcAft>
          <a:spcPts val="130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lnSpc>
          <a:spcPts val="2700"/>
        </a:lnSpc>
        <a:spcBef>
          <a:spcPct val="0"/>
        </a:spcBef>
        <a:spcAft>
          <a:spcPts val="1300"/>
        </a:spcAft>
        <a:buClr>
          <a:srgbClr val="1E6E04"/>
        </a:buClr>
        <a:buChar char="–"/>
        <a:defRPr sz="2100">
          <a:solidFill>
            <a:srgbClr val="05193C"/>
          </a:solidFill>
          <a:latin typeface="+mn-lt"/>
        </a:defRPr>
      </a:lvl2pPr>
      <a:lvl3pPr marL="1181100" indent="-228600" algn="l" rtl="0" eaLnBrk="0" fontAlgn="base" hangingPunct="0">
        <a:lnSpc>
          <a:spcPts val="2700"/>
        </a:lnSpc>
        <a:spcBef>
          <a:spcPts val="1300"/>
        </a:spcBef>
        <a:spcAft>
          <a:spcPct val="0"/>
        </a:spcAft>
        <a:buChar char="•"/>
        <a:defRPr sz="12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tnost.org.r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-1219200" y="-609600"/>
            <a:ext cx="2438400" cy="8077200"/>
          </a:xfrm>
          <a:prstGeom prst="moon">
            <a:avLst>
              <a:gd name="adj" fmla="val 51301"/>
            </a:avLst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cs-CZ" sz="3200">
              <a:latin typeface="Geneva CE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284663" y="6019800"/>
            <a:ext cx="4608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2000" b="1" dirty="0">
                <a:solidFill>
                  <a:schemeClr val="accent2"/>
                </a:solidFill>
                <a:latin typeface="Arial" pitchFamily="34" charset="0"/>
                <a:hlinkClick r:id="rId3"/>
              </a:rPr>
              <a:t>www.</a:t>
            </a:r>
            <a:r>
              <a:rPr lang="en-GB" sz="2000" b="1" dirty="0">
                <a:solidFill>
                  <a:schemeClr val="accent2"/>
                </a:solidFill>
                <a:latin typeface="Arial" pitchFamily="34" charset="0"/>
                <a:hlinkClick r:id="rId3"/>
              </a:rPr>
              <a:t>transparentnost.org.rs</a:t>
            </a:r>
            <a:endParaRPr lang="en-GB" sz="2000" b="1" dirty="0">
              <a:solidFill>
                <a:schemeClr val="accent2"/>
              </a:solidFill>
              <a:latin typeface="Arial" pitchFamily="34" charset="0"/>
            </a:endParaRPr>
          </a:p>
          <a:p>
            <a:pPr eaLnBrk="0" hangingPunct="0"/>
            <a:r>
              <a:rPr lang="en-GB" sz="2000" b="1" dirty="0">
                <a:solidFill>
                  <a:schemeClr val="accent2"/>
                </a:solidFill>
                <a:latin typeface="Arial" pitchFamily="34" charset="0"/>
              </a:rPr>
              <a:t>www.transparency.org/surveys/#cpi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19250" y="3357563"/>
            <a:ext cx="63373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r-Latn-CS" sz="2800" b="1" dirty="0">
                <a:solidFill>
                  <a:srgbClr val="0033CC"/>
                </a:solidFill>
                <a:latin typeface="Arial" pitchFamily="34" charset="0"/>
              </a:rPr>
              <a:t>Globalni</a:t>
            </a:r>
          </a:p>
          <a:p>
            <a:pPr algn="ctr" eaLnBrk="0" hangingPunct="0"/>
            <a:r>
              <a:rPr lang="en-GB" sz="2800" b="1" dirty="0">
                <a:solidFill>
                  <a:srgbClr val="0033CC"/>
                </a:solidFill>
                <a:latin typeface="Arial" pitchFamily="34" charset="0"/>
              </a:rPr>
              <a:t>Indeks percepcije korupcije</a:t>
            </a:r>
            <a:r>
              <a:rPr lang="sr-Latn-CS" sz="2800" b="1" dirty="0">
                <a:solidFill>
                  <a:srgbClr val="0033CC"/>
                </a:solidFill>
                <a:latin typeface="Arial" pitchFamily="34" charset="0"/>
              </a:rPr>
              <a:t> (CPI)</a:t>
            </a:r>
            <a:endParaRPr lang="en-GB" sz="2800" b="1" dirty="0">
              <a:solidFill>
                <a:srgbClr val="0033CC"/>
              </a:solidFill>
              <a:latin typeface="Arial" pitchFamily="34" charset="0"/>
            </a:endParaRPr>
          </a:p>
          <a:p>
            <a:pPr algn="ctr" eaLnBrk="0" hangingPunct="0"/>
            <a:endParaRPr lang="sr-Latn-CS" sz="2800" b="1" dirty="0">
              <a:solidFill>
                <a:srgbClr val="0033CC"/>
              </a:solidFill>
              <a:latin typeface="Arial" pitchFamily="34" charset="0"/>
            </a:endParaRPr>
          </a:p>
          <a:p>
            <a:pPr algn="ctr" eaLnBrk="0" hangingPunct="0"/>
            <a:r>
              <a:rPr lang="en-GB" sz="2800" b="1" dirty="0">
                <a:solidFill>
                  <a:srgbClr val="0033CC"/>
                </a:solidFill>
                <a:latin typeface="Arial" pitchFamily="34" charset="0"/>
              </a:rPr>
              <a:t>Transparency International</a:t>
            </a:r>
          </a:p>
          <a:p>
            <a:pPr algn="ctr" eaLnBrk="0" hangingPunct="0"/>
            <a:r>
              <a:rPr lang="en-GB" sz="2800" b="1" dirty="0" smtClean="0">
                <a:solidFill>
                  <a:srgbClr val="0033CC"/>
                </a:solidFill>
                <a:latin typeface="Arial" pitchFamily="34" charset="0"/>
              </a:rPr>
              <a:t>2011</a:t>
            </a:r>
            <a:endParaRPr lang="de-DE" sz="20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pic>
        <p:nvPicPr>
          <p:cNvPr id="4101" name="Picture 5" descr="TI Logo wide p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557338"/>
            <a:ext cx="373538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Izvor podataka u inicijalnim istraživanjima</a:t>
            </a:r>
            <a:r>
              <a:rPr lang="en-US" dirty="0" smtClean="0">
                <a:solidFill>
                  <a:srgbClr val="FF0000"/>
                </a:solidFill>
              </a:rPr>
              <a:t> relevantnim za Srbiju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8391554" cy="5229248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300"/>
              </a:spcAft>
              <a:buClr>
                <a:srgbClr val="0033CC"/>
              </a:buClr>
            </a:pPr>
            <a:endParaRPr lang="en-US" sz="1800" dirty="0" smtClean="0">
              <a:solidFill>
                <a:srgbClr val="0033CC"/>
              </a:solidFill>
            </a:endParaRPr>
          </a:p>
          <a:p>
            <a:endParaRPr lang="en-US" sz="1800" dirty="0" smtClean="0">
              <a:solidFill>
                <a:srgbClr val="0033CC"/>
              </a:solidFill>
            </a:endParaRPr>
          </a:p>
          <a:p>
            <a:pPr lvl="1">
              <a:lnSpc>
                <a:spcPct val="100000"/>
              </a:lnSpc>
              <a:buFontTx/>
              <a:buNone/>
            </a:pPr>
            <a:endParaRPr lang="de-DE" sz="1800" smtClean="0">
              <a:solidFill>
                <a:srgbClr val="0033CC"/>
              </a:solidFill>
            </a:endParaRPr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endParaRPr lang="de-DE" sz="180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</a:pPr>
            <a:endParaRPr lang="de-DE" sz="1800" smtClean="0">
              <a:solidFill>
                <a:srgbClr val="0033CC"/>
              </a:solidFill>
            </a:endParaRPr>
          </a:p>
        </p:txBody>
      </p:sp>
      <p:graphicFrame>
        <p:nvGraphicFramePr>
          <p:cNvPr id="370784" name="Group 96"/>
          <p:cNvGraphicFramePr>
            <a:graphicFrameLocks noGrp="1"/>
          </p:cNvGraphicFramePr>
          <p:nvPr>
            <p:ph sz="half" idx="2"/>
          </p:nvPr>
        </p:nvGraphicFramePr>
        <p:xfrm>
          <a:off x="611188" y="1557339"/>
          <a:ext cx="8101012" cy="4978020"/>
        </p:xfrm>
        <a:graphic>
          <a:graphicData uri="http://schemas.openxmlformats.org/drawingml/2006/table">
            <a:tbl>
              <a:tblPr/>
              <a:tblGrid>
                <a:gridCol w="844550"/>
                <a:gridCol w="2751137"/>
                <a:gridCol w="4505325"/>
              </a:tblGrid>
              <a:tr h="42634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Izvor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Uzorak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91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FH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Freedom House, Nations in Transit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Opažanja nerezidenata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ispitanici uglavnom potiču iz razvijenih zemalja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27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Bertelsmann Foundation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EIU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Economist Intelligence Unit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Global Insight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Country Risk Ratings)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PRS ICRG (Political Risk Services International Country Risk Guide)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Stručnjaci angažovani od strane banke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 institucije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40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WEF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 i WEF 2011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Report of the World Economic Forum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Executive Opinion Survey)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Opažanja rezidenata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ispitanici su uglavnom lokalni stručnjaci, lokalni poslovni ljudi i multinacionalne firme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Bivše socijalističke zemlje</a:t>
            </a:r>
            <a:r>
              <a:rPr lang="en-GB" dirty="0" smtClean="0">
                <a:solidFill>
                  <a:srgbClr val="FF0000"/>
                </a:solidFill>
              </a:rPr>
              <a:t> Evrope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Aft>
                <a:spcPct val="0"/>
              </a:spcAft>
            </a:pPr>
            <a:r>
              <a:rPr lang="de-DE" sz="2000" b="1" dirty="0" smtClean="0"/>
              <a:t>Estoni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a</a:t>
            </a:r>
            <a:r>
              <a:rPr lang="sr-Latn-CS" sz="2000" b="1" dirty="0" smtClean="0"/>
              <a:t>	</a:t>
            </a:r>
            <a:r>
              <a:rPr lang="de-DE" sz="2000" dirty="0" smtClean="0"/>
              <a:t>6.</a:t>
            </a:r>
            <a:r>
              <a:rPr lang="sr-Latn-CS" sz="2000" dirty="0" smtClean="0"/>
              <a:t>4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Sloveni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a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5.9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Pol</a:t>
            </a:r>
            <a:r>
              <a:rPr lang="sr-Latn-CS" sz="2000" b="1" dirty="0" smtClean="0"/>
              <a:t>jska	</a:t>
            </a:r>
            <a:r>
              <a:rPr lang="sr-Latn-CS" sz="2000" dirty="0" smtClean="0"/>
              <a:t>5</a:t>
            </a:r>
            <a:r>
              <a:rPr lang="de-DE" sz="2000" dirty="0" smtClean="0"/>
              <a:t>.</a:t>
            </a:r>
            <a:r>
              <a:rPr lang="sr-Latn-CS" sz="2000" dirty="0" smtClean="0"/>
              <a:t>5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Lit</a:t>
            </a:r>
            <a:r>
              <a:rPr lang="sr-Latn-CS" sz="2000" b="1" dirty="0" smtClean="0"/>
              <a:t>vanija	</a:t>
            </a:r>
            <a:r>
              <a:rPr lang="sr-Latn-CS" sz="2000" dirty="0" smtClean="0"/>
              <a:t>4.8</a:t>
            </a:r>
            <a:endParaRPr lang="de-DE" sz="2000" dirty="0" smtClean="0"/>
          </a:p>
          <a:p>
            <a:pPr>
              <a:spcAft>
                <a:spcPct val="0"/>
              </a:spcAft>
            </a:pPr>
            <a:r>
              <a:rPr lang="sr-Latn-CS" sz="2000" b="1" dirty="0" smtClean="0"/>
              <a:t>Mađarska	</a:t>
            </a:r>
            <a:r>
              <a:rPr lang="en-US" sz="2000" dirty="0" smtClean="0"/>
              <a:t>4.</a:t>
            </a:r>
            <a:r>
              <a:rPr lang="sr-Latn-CS" sz="2000" dirty="0" smtClean="0"/>
              <a:t>6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sr-Latn-CS" sz="2000" b="1" dirty="0" smtClean="0"/>
              <a:t>Češka</a:t>
            </a:r>
            <a:r>
              <a:rPr lang="de-DE" sz="2000" b="1" dirty="0" smtClean="0"/>
              <a:t> 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4</a:t>
            </a:r>
            <a:r>
              <a:rPr lang="de-DE" sz="2000" dirty="0" smtClean="0"/>
              <a:t>.</a:t>
            </a:r>
            <a:r>
              <a:rPr lang="sr-Latn-CS" sz="2000" dirty="0" smtClean="0"/>
              <a:t>4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L</a:t>
            </a:r>
            <a:r>
              <a:rPr lang="sr-Latn-CS" sz="2000" b="1" dirty="0" smtClean="0"/>
              <a:t>etonija	</a:t>
            </a:r>
            <a:r>
              <a:rPr lang="sr-Latn-CS" sz="2000" dirty="0" smtClean="0"/>
              <a:t>4.2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G</a:t>
            </a:r>
            <a:r>
              <a:rPr lang="sr-Latn-CS" sz="2000" b="1" dirty="0" smtClean="0"/>
              <a:t>ruzija	</a:t>
            </a:r>
            <a:r>
              <a:rPr lang="sr-Latn-CS" sz="2000" dirty="0" smtClean="0"/>
              <a:t>4.1</a:t>
            </a:r>
            <a:endParaRPr lang="en-US" sz="2000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Slova</a:t>
            </a:r>
            <a:r>
              <a:rPr lang="sr-Latn-CS" sz="2000" b="1" dirty="0" smtClean="0"/>
              <a:t>č</a:t>
            </a:r>
            <a:r>
              <a:rPr lang="de-DE" sz="2000" b="1" dirty="0" smtClean="0"/>
              <a:t>ka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4.0</a:t>
            </a:r>
          </a:p>
          <a:p>
            <a:pPr>
              <a:spcAft>
                <a:spcPct val="0"/>
              </a:spcAft>
            </a:pPr>
            <a:r>
              <a:rPr lang="sr-Latn-CS" sz="2000" b="1" dirty="0" smtClean="0"/>
              <a:t>Hrvatska	</a:t>
            </a:r>
            <a:r>
              <a:rPr lang="de-DE" sz="2000" dirty="0" smtClean="0"/>
              <a:t>4.</a:t>
            </a:r>
            <a:r>
              <a:rPr lang="sr-Latn-CS" sz="2000" dirty="0" smtClean="0"/>
              <a:t>0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Crna Gora    </a:t>
            </a:r>
            <a:r>
              <a:rPr lang="sr-Latn-CS" sz="2000" dirty="0" smtClean="0"/>
              <a:t>4.0</a:t>
            </a:r>
            <a:endParaRPr lang="en-US" sz="2000" dirty="0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Aft>
                <a:spcPct val="0"/>
              </a:spcAft>
            </a:pPr>
            <a:r>
              <a:rPr lang="de-DE" sz="2000" b="1" dirty="0" smtClean="0"/>
              <a:t>Ma</a:t>
            </a:r>
            <a:r>
              <a:rPr lang="sr-Latn-CS" sz="2000" b="1" dirty="0" smtClean="0"/>
              <a:t>k</a:t>
            </a:r>
            <a:r>
              <a:rPr lang="de-DE" sz="2000" b="1" dirty="0" smtClean="0"/>
              <a:t>edoni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a 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3.9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R</a:t>
            </a:r>
            <a:r>
              <a:rPr lang="sr-Latn-CS" sz="2000" b="1" dirty="0" smtClean="0"/>
              <a:t>u</a:t>
            </a:r>
            <a:r>
              <a:rPr lang="de-DE" sz="2000" b="1" dirty="0" smtClean="0"/>
              <a:t>m</a:t>
            </a:r>
            <a:r>
              <a:rPr lang="sr-Latn-CS" sz="2000" b="1" dirty="0" smtClean="0"/>
              <a:t>unija	</a:t>
            </a:r>
            <a:r>
              <a:rPr lang="de-DE" sz="2000" dirty="0" smtClean="0"/>
              <a:t>3.</a:t>
            </a:r>
            <a:r>
              <a:rPr lang="sr-Latn-CS" sz="2000" dirty="0" smtClean="0"/>
              <a:t>6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>
                <a:solidFill>
                  <a:srgbClr val="FF0000"/>
                </a:solidFill>
              </a:rPr>
              <a:t>S</a:t>
            </a:r>
            <a:r>
              <a:rPr lang="sr-Latn-CS" sz="2000" b="1" dirty="0" smtClean="0">
                <a:solidFill>
                  <a:srgbClr val="FF0000"/>
                </a:solidFill>
              </a:rPr>
              <a:t>rbija	3.3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endParaRPr lang="sr-Latn-CS" sz="2000" b="1" dirty="0" smtClean="0">
              <a:solidFill>
                <a:srgbClr val="FF0000"/>
              </a:solidFill>
            </a:endParaRPr>
          </a:p>
          <a:p>
            <a:pPr>
              <a:spcAft>
                <a:spcPct val="0"/>
              </a:spcAft>
            </a:pPr>
            <a:r>
              <a:rPr lang="de-DE" sz="2000" b="1" dirty="0" smtClean="0"/>
              <a:t>Bugar</a:t>
            </a:r>
            <a:r>
              <a:rPr lang="sr-Latn-CS" sz="2000" b="1" dirty="0" smtClean="0"/>
              <a:t>ska	</a:t>
            </a:r>
            <a:r>
              <a:rPr lang="sr-Latn-CS" sz="2000" dirty="0" smtClean="0"/>
              <a:t>3</a:t>
            </a:r>
            <a:r>
              <a:rPr lang="de-DE" sz="2000" dirty="0" smtClean="0"/>
              <a:t>.</a:t>
            </a:r>
            <a:r>
              <a:rPr lang="sr-Latn-CS" sz="2000" dirty="0" smtClean="0"/>
              <a:t>3</a:t>
            </a:r>
            <a:endParaRPr lang="sr-Latn-CS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B</a:t>
            </a:r>
            <a:r>
              <a:rPr lang="sr-Latn-CS" sz="2000" b="1" dirty="0" smtClean="0"/>
              <a:t>IH		</a:t>
            </a:r>
            <a:r>
              <a:rPr lang="de-DE" sz="2000" dirty="0" smtClean="0"/>
              <a:t>3.</a:t>
            </a:r>
            <a:r>
              <a:rPr lang="sr-Latn-CS" sz="2000" dirty="0" smtClean="0"/>
              <a:t>2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Albani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a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3.1</a:t>
            </a:r>
          </a:p>
          <a:p>
            <a:pPr>
              <a:spcAft>
                <a:spcPct val="0"/>
              </a:spcAft>
            </a:pPr>
            <a:r>
              <a:rPr lang="de-DE" sz="2000" b="1" dirty="0" smtClean="0"/>
              <a:t>Mold</a:t>
            </a:r>
            <a:r>
              <a:rPr lang="sr-Latn-CS" sz="2000" b="1" dirty="0" smtClean="0"/>
              <a:t>a</a:t>
            </a:r>
            <a:r>
              <a:rPr lang="de-DE" sz="2000" b="1" dirty="0" smtClean="0"/>
              <a:t>v</a:t>
            </a:r>
            <a:r>
              <a:rPr lang="sr-Latn-CS" sz="2000" b="1" dirty="0" smtClean="0"/>
              <a:t>ij</a:t>
            </a:r>
            <a:r>
              <a:rPr lang="de-DE" sz="2000" b="1" dirty="0" smtClean="0"/>
              <a:t>a</a:t>
            </a:r>
            <a:r>
              <a:rPr lang="sr-Latn-CS" sz="2000" b="1" dirty="0" smtClean="0"/>
              <a:t>	</a:t>
            </a:r>
            <a:r>
              <a:rPr lang="sr-Latn-CS" sz="2000" dirty="0" smtClean="0"/>
              <a:t>2.9</a:t>
            </a:r>
            <a:endParaRPr lang="en-US" sz="2000" b="1" dirty="0" smtClean="0"/>
          </a:p>
          <a:p>
            <a:pPr>
              <a:spcAft>
                <a:spcPct val="0"/>
              </a:spcAft>
            </a:pPr>
            <a:r>
              <a:rPr lang="sr-Latn-CS" sz="2000" b="1" dirty="0" smtClean="0"/>
              <a:t>Jermenija	</a:t>
            </a:r>
            <a:r>
              <a:rPr lang="sr-Latn-CS" sz="2000" dirty="0" smtClean="0"/>
              <a:t>2.6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Bel</a:t>
            </a:r>
            <a:r>
              <a:rPr lang="sr-Latn-CS" sz="2000" b="1" dirty="0" smtClean="0"/>
              <a:t>orusija	</a:t>
            </a:r>
            <a:r>
              <a:rPr lang="de-DE" sz="2000" dirty="0" smtClean="0"/>
              <a:t>2.</a:t>
            </a:r>
            <a:r>
              <a:rPr lang="sr-Latn-CS" sz="2000" dirty="0" smtClean="0"/>
              <a:t>4</a:t>
            </a:r>
            <a:endParaRPr lang="de-DE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Rusi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a</a:t>
            </a:r>
            <a:r>
              <a:rPr lang="sr-Latn-CS" sz="2000" b="1" dirty="0" smtClean="0"/>
              <a:t>	</a:t>
            </a:r>
            <a:r>
              <a:rPr lang="de-DE" sz="2000" dirty="0" smtClean="0"/>
              <a:t>2.</a:t>
            </a:r>
            <a:r>
              <a:rPr lang="sr-Latn-CS" sz="2000" dirty="0" smtClean="0"/>
              <a:t>4</a:t>
            </a:r>
            <a:endParaRPr lang="sr-Latn-CS" sz="2000" b="1" dirty="0" smtClean="0"/>
          </a:p>
          <a:p>
            <a:pPr>
              <a:spcAft>
                <a:spcPct val="0"/>
              </a:spcAft>
            </a:pPr>
            <a:r>
              <a:rPr lang="de-DE" sz="2000" b="1" dirty="0" smtClean="0"/>
              <a:t>Ukra</a:t>
            </a:r>
            <a:r>
              <a:rPr lang="sr-Latn-CS" sz="2000" b="1" dirty="0" smtClean="0"/>
              <a:t>j</a:t>
            </a:r>
            <a:r>
              <a:rPr lang="de-DE" sz="2000" b="1" dirty="0" smtClean="0"/>
              <a:t>in</a:t>
            </a:r>
            <a:r>
              <a:rPr lang="sr-Latn-CS" sz="2000" b="1" dirty="0" smtClean="0"/>
              <a:t>a	</a:t>
            </a:r>
            <a:r>
              <a:rPr lang="de-DE" sz="2000" dirty="0" smtClean="0"/>
              <a:t>2.</a:t>
            </a:r>
            <a:r>
              <a:rPr lang="sr-Latn-CS" sz="2000" dirty="0" smtClean="0"/>
              <a:t>3</a:t>
            </a:r>
          </a:p>
          <a:p>
            <a:pPr>
              <a:spcAft>
                <a:spcPct val="0"/>
              </a:spcAft>
            </a:pPr>
            <a:endParaRPr lang="de-DE" sz="2000" b="1" dirty="0" smtClean="0"/>
          </a:p>
          <a:p>
            <a:pPr>
              <a:spcAft>
                <a:spcPct val="0"/>
              </a:spcAft>
            </a:pPr>
            <a:endParaRPr lang="de-DE" sz="2000" b="1" dirty="0" smtClean="0"/>
          </a:p>
          <a:p>
            <a:pPr>
              <a:spcAft>
                <a:spcPct val="0"/>
              </a:spcAft>
            </a:pPr>
            <a:endParaRPr lang="sr-Latn-CS" sz="2000" dirty="0" smtClean="0"/>
          </a:p>
          <a:p>
            <a:pPr>
              <a:spcAft>
                <a:spcPct val="0"/>
              </a:spcAft>
              <a:buFontTx/>
              <a:buNone/>
            </a:pPr>
            <a:endParaRPr lang="sr-Latn-CS" sz="2000" dirty="0" smtClean="0"/>
          </a:p>
          <a:p>
            <a:pPr>
              <a:spcAft>
                <a:spcPct val="0"/>
              </a:spcAft>
              <a:buFontTx/>
              <a:buNone/>
            </a:pPr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white">
          <a:xfrm>
            <a:off x="609600" y="260350"/>
            <a:ext cx="82454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0" hangingPunct="0">
              <a:lnSpc>
                <a:spcPts val="4200"/>
              </a:lnSpc>
            </a:pPr>
            <a:r>
              <a:rPr lang="en-GB" sz="3200" b="1" dirty="0">
                <a:solidFill>
                  <a:srgbClr val="FF0000"/>
                </a:solidFill>
                <a:latin typeface="Arial" pitchFamily="34" charset="0"/>
              </a:rPr>
              <a:t>CPI </a:t>
            </a:r>
            <a:r>
              <a:rPr lang="en-GB" sz="3200" b="1" dirty="0" smtClean="0">
                <a:solidFill>
                  <a:srgbClr val="FF0000"/>
                </a:solidFill>
                <a:latin typeface="Arial" pitchFamily="34" charset="0"/>
              </a:rPr>
              <a:t>201</a:t>
            </a:r>
            <a:r>
              <a:rPr lang="sr-Latn-CS" sz="3200" b="1" dirty="0" smtClean="0">
                <a:solidFill>
                  <a:srgbClr val="FF0000"/>
                </a:solidFill>
                <a:latin typeface="Arial" pitchFamily="34" charset="0"/>
              </a:rPr>
              <a:t>1 </a:t>
            </a:r>
            <a:r>
              <a:rPr lang="sr-Latn-CS" sz="3200" b="1" dirty="0">
                <a:solidFill>
                  <a:srgbClr val="FF0000"/>
                </a:solidFill>
                <a:latin typeface="Arial" pitchFamily="34" charset="0"/>
              </a:rPr>
              <a:t>– bivša SFRJ</a:t>
            </a:r>
            <a:endParaRPr lang="en-GB" sz="3200" b="1" dirty="0">
              <a:solidFill>
                <a:srgbClr val="FF0000"/>
              </a:solidFill>
              <a:latin typeface="Arial" pitchFamily="34" charset="0"/>
            </a:endParaRPr>
          </a:p>
        </p:txBody>
      </p:sp>
      <p:graphicFrame>
        <p:nvGraphicFramePr>
          <p:cNvPr id="393103" name="Group 19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80225"/>
              </p:ext>
            </p:extLst>
          </p:nvPr>
        </p:nvGraphicFramePr>
        <p:xfrm>
          <a:off x="468313" y="1196975"/>
          <a:ext cx="8274897" cy="4633922"/>
        </p:xfrm>
        <a:graphic>
          <a:graphicData uri="http://schemas.openxmlformats.org/drawingml/2006/table">
            <a:tbl>
              <a:tblPr/>
              <a:tblGrid>
                <a:gridCol w="528637"/>
                <a:gridCol w="1087438"/>
                <a:gridCol w="531812"/>
                <a:gridCol w="639763"/>
                <a:gridCol w="636587"/>
                <a:gridCol w="639763"/>
                <a:gridCol w="636587"/>
                <a:gridCol w="638175"/>
                <a:gridCol w="636588"/>
                <a:gridCol w="638175"/>
                <a:gridCol w="495829"/>
                <a:gridCol w="494795"/>
                <a:gridCol w="670748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Ra</a:t>
                      </a:r>
                      <a:r>
                        <a:rPr kumimoji="0" lang="sr-Latn-C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ng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Zemlja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 2000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 2003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 200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 2005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 2006 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 2007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2008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Skor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2009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Skor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Skor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Broj i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straživanja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– CPI 20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r>
                        <a:rPr kumimoji="0" lang="x-non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35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Slovenija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5,5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5,9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6,0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6,1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6.</a:t>
                      </a: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6,7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6.6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5.9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Hrvatska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3,7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3,7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3,5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3,4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4.1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4.</a:t>
                      </a: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4.1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4.1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10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Crna Gora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(SCG 2000 – 2006)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1,3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2,3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2.7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2,8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3,0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4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3.9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3.7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5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0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9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Makedonija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/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2,7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2,7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2,7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</a:t>
                      </a: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3.8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4.1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86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Srbija (SCG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2000-2006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)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1,3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2,3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2,7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2,8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3,0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3,4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    </a:t>
                      </a: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3.5</a:t>
                      </a:r>
                      <a:endParaRPr kumimoji="0" lang="sr-Latn-C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  3.5</a:t>
                      </a:r>
                      <a:endParaRPr kumimoji="0" lang="sr-Latn-C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7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9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1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BiH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/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3,3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3,1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2,9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2,9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3.3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3.2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3.0</a:t>
                      </a: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3.2</a:t>
                      </a: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pitchFamily="34" charset="0"/>
                        </a:rPr>
                        <a:t>6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62000" y="692150"/>
            <a:ext cx="7772400" cy="720725"/>
          </a:xfrm>
        </p:spPr>
        <p:txBody>
          <a:bodyPr/>
          <a:lstStyle/>
          <a:p>
            <a:r>
              <a:rPr lang="sr-Latn-CS" dirty="0" smtClean="0">
                <a:solidFill>
                  <a:srgbClr val="002060"/>
                </a:solidFill>
              </a:rPr>
              <a:t>Evolucija Srbije (SCG</a:t>
            </a:r>
            <a:r>
              <a:rPr lang="en-US" dirty="0" smtClean="0">
                <a:solidFill>
                  <a:srgbClr val="002060"/>
                </a:solidFill>
              </a:rPr>
              <a:t> do</a:t>
            </a:r>
            <a:r>
              <a:rPr lang="sr-Latn-CS" dirty="0" smtClean="0">
                <a:solidFill>
                  <a:srgbClr val="002060"/>
                </a:solidFill>
              </a:rPr>
              <a:t> 200</a:t>
            </a:r>
            <a:r>
              <a:rPr lang="en-US" dirty="0" smtClean="0">
                <a:solidFill>
                  <a:srgbClr val="002060"/>
                </a:solidFill>
              </a:rPr>
              <a:t>7</a:t>
            </a:r>
            <a:r>
              <a:rPr lang="sr-Latn-CS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sr-Latn-CS" dirty="0" smtClean="0">
                <a:solidFill>
                  <a:srgbClr val="002060"/>
                </a:solidFill>
              </a:rPr>
              <a:t> na skali CPI </a:t>
            </a:r>
            <a:endParaRPr lang="en-GB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755576" y="1844824"/>
          <a:ext cx="7344816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3" imgW="3781332" imgH="2190781" progId="MSGraph.Chart.8">
                  <p:embed followColorScheme="full"/>
                </p:oleObj>
              </mc:Choice>
              <mc:Fallback>
                <p:oleObj name="Chart" r:id="rId3" imgW="3781332" imgH="2190781" progId="MSGraph.Chart.8">
                  <p:embed followColorScheme="full"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844824"/>
                        <a:ext cx="7344816" cy="3960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24400" y="1733550"/>
          <a:ext cx="3810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6" imgW="4867351" imgH="2238451" progId="Excel.Sheet.8">
                  <p:embed/>
                </p:oleObj>
              </mc:Choice>
              <mc:Fallback>
                <p:oleObj name="Chart" r:id="rId6" imgW="4867351" imgH="2238451" progId="Excel.Sheet.8">
                  <p:embed/>
                  <p:pic>
                    <p:nvPicPr>
                      <p:cNvPr id="0" name="Picture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33550"/>
                        <a:ext cx="38100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1844824"/>
            <a:ext cx="7848872" cy="413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GB" dirty="0" err="1" smtClean="0"/>
              <a:t>Ocene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Srbiju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izvorima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za</a:t>
            </a:r>
            <a:r>
              <a:rPr lang="en-GB" dirty="0" smtClean="0"/>
              <a:t> 2010 </a:t>
            </a:r>
            <a:r>
              <a:rPr lang="en-GB" dirty="0" err="1" smtClean="0"/>
              <a:t>i</a:t>
            </a:r>
            <a:r>
              <a:rPr lang="en-GB" dirty="0" smtClean="0"/>
              <a:t> 2011 </a:t>
            </a:r>
            <a:r>
              <a:rPr lang="en-GB" dirty="0" err="1" smtClean="0"/>
              <a:t>godinu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2000" y="1524000"/>
            <a:ext cx="7772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800" dirty="0" smtClean="0"/>
              <a:t>                                 </a:t>
            </a:r>
            <a:r>
              <a:rPr lang="en-US" sz="1800" b="1" dirty="0" smtClean="0"/>
              <a:t>CPI 2011                                        CPI 2010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BF                            4.3                                                   4.5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EIU                          3.2                                                    3.3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FH                           3.7                                                    3.8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GI                            3.3                                                    3.4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PRS ICRG              2.6                                                       /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WEF 2009               /                                                        3.3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WEF 2010              3.1                                                     2.7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smtClean="0"/>
              <a:t>WEF 2011              3.1                                                       /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800" dirty="0" err="1" smtClean="0"/>
              <a:t>Br.istrazivnja</a:t>
            </a:r>
            <a:r>
              <a:rPr lang="en-US" sz="1800" dirty="0" smtClean="0"/>
              <a:t>            7                                                        6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b="1" dirty="0" err="1" smtClean="0"/>
              <a:t>Ocena</a:t>
            </a:r>
            <a:r>
              <a:rPr lang="en-US" sz="2000" b="1" dirty="0" smtClean="0"/>
              <a:t>                 3.3                                                3.5 </a:t>
            </a:r>
            <a:endParaRPr lang="en-US" sz="2000" dirty="0"/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Reakcije na dosadašnja rangiranja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41438"/>
            <a:ext cx="7772400" cy="5256212"/>
          </a:xfrm>
        </p:spPr>
        <p:txBody>
          <a:bodyPr/>
          <a:lstStyle/>
          <a:p>
            <a:pPr algn="just"/>
            <a:r>
              <a:rPr lang="sr-Latn-CS" sz="1800" dirty="0" smtClean="0"/>
              <a:t>Podaci iz 2000-te: suočavanje sa katastrofalnom slikom o Srbiji</a:t>
            </a:r>
          </a:p>
          <a:p>
            <a:pPr algn="just"/>
            <a:r>
              <a:rPr lang="sr-Latn-CS" sz="1800" dirty="0" smtClean="0"/>
              <a:t>2003: Očekivan veći pomak na listi, ali se percepcija sporo menja</a:t>
            </a:r>
          </a:p>
          <a:p>
            <a:pPr algn="just"/>
            <a:r>
              <a:rPr lang="sr-Latn-CS" sz="1800" dirty="0" smtClean="0"/>
              <a:t>2004: Napravljen novi pomak – približavanje realnom stanju stvari </a:t>
            </a:r>
          </a:p>
          <a:p>
            <a:pPr algn="just"/>
            <a:r>
              <a:rPr lang="sr-Latn-CS" sz="1800" dirty="0" smtClean="0"/>
              <a:t>2005</a:t>
            </a:r>
            <a:r>
              <a:rPr lang="en-US" sz="1800" dirty="0" smtClean="0"/>
              <a:t>,</a:t>
            </a:r>
            <a:r>
              <a:rPr lang="sr-Latn-CS" sz="1800" dirty="0" smtClean="0"/>
              <a:t> 2006</a:t>
            </a:r>
            <a:r>
              <a:rPr lang="en-US" sz="1800" dirty="0" smtClean="0"/>
              <a:t> </a:t>
            </a:r>
            <a:r>
              <a:rPr lang="hr-HR" sz="1800" dirty="0" smtClean="0"/>
              <a:t>i 2007</a:t>
            </a:r>
            <a:r>
              <a:rPr lang="sr-Latn-CS" sz="1800" dirty="0" smtClean="0"/>
              <a:t>: Zadržan minimalan trend rasta – nema radikalnih promena koje bi dovele do brze promene percepcije korupcije</a:t>
            </a:r>
          </a:p>
          <a:p>
            <a:pPr algn="just"/>
            <a:r>
              <a:rPr lang="en-US" sz="1800" dirty="0" smtClean="0"/>
              <a:t>2008</a:t>
            </a:r>
            <a:r>
              <a:rPr lang="sr-Latn-CS" sz="1800" dirty="0" smtClean="0"/>
              <a:t>:</a:t>
            </a:r>
            <a:r>
              <a:rPr lang="en-US" sz="1800" dirty="0" smtClean="0"/>
              <a:t> </a:t>
            </a:r>
            <a:r>
              <a:rPr lang="sr-Latn-CS" sz="1800" dirty="0" smtClean="0"/>
              <a:t>S</a:t>
            </a:r>
            <a:r>
              <a:rPr lang="en-US" sz="1800" dirty="0" smtClean="0"/>
              <a:t>tagnacija</a:t>
            </a:r>
            <a:r>
              <a:rPr lang="sr-Latn-CS" sz="1800" dirty="0" smtClean="0"/>
              <a:t> – prvi put nema ni minimalnog napretka, druge zemlje nas sustižu ili prestižu</a:t>
            </a:r>
            <a:endParaRPr lang="en-US" sz="1800" dirty="0" smtClean="0"/>
          </a:p>
          <a:p>
            <a:pPr algn="just"/>
            <a:r>
              <a:rPr lang="en-US" sz="1800" dirty="0" smtClean="0"/>
              <a:t>2009:</a:t>
            </a:r>
            <a:r>
              <a:rPr lang="sr-Latn-CS" sz="1800" i="1" dirty="0" smtClean="0"/>
              <a:t> </a:t>
            </a:r>
            <a:r>
              <a:rPr lang="sr-Latn-CS" sz="1800" dirty="0" smtClean="0"/>
              <a:t>Simboličan napredak</a:t>
            </a:r>
            <a:endParaRPr lang="en-US" sz="1800" dirty="0" smtClean="0"/>
          </a:p>
          <a:p>
            <a:pPr algn="just"/>
            <a:r>
              <a:rPr lang="en-US" sz="1800" dirty="0" smtClean="0"/>
              <a:t>2010: </a:t>
            </a:r>
            <a:r>
              <a:rPr lang="en-US" sz="1800" dirty="0" err="1" smtClean="0"/>
              <a:t>Stagnacija</a:t>
            </a:r>
            <a:r>
              <a:rPr lang="x-none" sz="1800" dirty="0" smtClean="0"/>
              <a:t> i očekivanje da će unapređenje zakonskog okvira doneti napredak u budućnosti</a:t>
            </a:r>
            <a:endParaRPr lang="sr-Latn-CS" sz="1800" dirty="0" smtClean="0"/>
          </a:p>
          <a:p>
            <a:pPr algn="just"/>
            <a:r>
              <a:rPr lang="sr-Latn-CS" sz="1800" dirty="0" smtClean="0"/>
              <a:t>2011: pad skora i nazadovanje na listi</a:t>
            </a:r>
          </a:p>
          <a:p>
            <a:pPr algn="just"/>
            <a:endParaRPr lang="en-US" sz="2000" dirty="0" smtClean="0"/>
          </a:p>
          <a:p>
            <a:pPr algn="just"/>
            <a:endParaRPr lang="sr-Latn-C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Rezultati CPI i Srbija 20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r-Latn-CS" dirty="0" smtClean="0">
                <a:solidFill>
                  <a:srgbClr val="FF0000"/>
                </a:solidFill>
              </a:rPr>
              <a:t>1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r-Latn-CS" sz="1800" dirty="0" smtClean="0"/>
              <a:t>Zemlje mogu da ignorišu rezultate CPI samo na svoju štetu – čak i ako ne odražava u potpunosti realno stanje stvari, CPI je dobar pokazatelj onoga šta drugi misle o nama – nema mesta zadovoljstvu!</a:t>
            </a:r>
          </a:p>
          <a:p>
            <a:pPr algn="just"/>
            <a:r>
              <a:rPr lang="sr-Latn-CS" sz="1800" dirty="0" smtClean="0"/>
              <a:t>Utisak o visokoj korumpiranosti imaju i građani Srbije, što proizlazi iz rezultata istraživanja koja se vrše na nacionalnom uzorku (npr. Globalni barometar korupcije)</a:t>
            </a:r>
          </a:p>
          <a:p>
            <a:pPr algn="just"/>
            <a:r>
              <a:rPr lang="sr-Latn-CS" sz="1800" dirty="0" smtClean="0"/>
              <a:t>Nalazi istraživanja građana javnog mnenja ne pokazuju značajne promene – percepcija korupcije je slična godinama; podaci o iskustvu sa korupcijom dugoročno pokazuju blagi pad nivoa „sitne korupcije“ u poslednjih pet godina</a:t>
            </a:r>
          </a:p>
          <a:p>
            <a:pPr algn="just"/>
            <a:endParaRPr lang="sr-Latn-CS" dirty="0" smtClean="0"/>
          </a:p>
          <a:p>
            <a:pPr algn="just">
              <a:buFontTx/>
              <a:buNone/>
            </a:pPr>
            <a:endParaRPr lang="sr-Latn-C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Teme za razmišljanje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700"/>
              </a:spcAft>
              <a:buNone/>
            </a:pPr>
            <a:r>
              <a:rPr lang="sr-Latn-CS" dirty="0" smtClean="0"/>
              <a:t>Pitanje koje se nužno javlja: </a:t>
            </a:r>
            <a:r>
              <a:rPr lang="sr-Latn-CS" dirty="0"/>
              <a:t>Da li je održavanje visoke percepcije korupcije posledica veće pažnje javnosti i otvorenijeg razmatranja problema ili se nivo korupcije zaista povećao</a:t>
            </a:r>
            <a:r>
              <a:rPr lang="sr-Latn-CS" dirty="0" smtClean="0"/>
              <a:t>? </a:t>
            </a:r>
            <a:r>
              <a:rPr lang="x-none" dirty="0" smtClean="0"/>
              <a:t>Otvorenije razmatranje problema, čak i kada vodi porastu percepcije korupcije, korisno je na duži rok, jer je preduslov da se borba protiv korupcije učini uspešnijom.</a:t>
            </a:r>
          </a:p>
          <a:p>
            <a:pPr algn="just">
              <a:spcAft>
                <a:spcPts val="700"/>
              </a:spcAft>
              <a:buFontTx/>
              <a:buNone/>
            </a:pPr>
            <a:r>
              <a:rPr lang="x-none" dirty="0" smtClean="0"/>
              <a:t>Da li je moguće uticati na smanjenje percepcije korupcije izolovanim antikorupcijskim merama ili kampanjama? U najvećem broju slučajeva ne, zbog prirode istraživanja. Osim toga, prioritet treba da bude sprečavanje, otkrivanje i kažnjavanje aktuelne korupcije a ne promena utiska o njoj.  </a:t>
            </a:r>
            <a:endParaRPr lang="en-US" dirty="0" smtClean="0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Glavni problemi Srbije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z="1800" dirty="0" smtClean="0"/>
              <a:t>Kršenje usvojenih antikorupcijskih zakona i narušavanje pravne sigurnosti usvajanjem kontradiktornih ili nejasnih odredaba</a:t>
            </a:r>
          </a:p>
          <a:p>
            <a:r>
              <a:rPr lang="x-none" sz="1800" dirty="0" smtClean="0"/>
              <a:t>Nema učenja na osnovu otkrivenih slučajeva korupcije i otkrivenih obrazaca koruptivnog ponašanja </a:t>
            </a:r>
          </a:p>
          <a:p>
            <a:r>
              <a:rPr lang="x-none" sz="1800" dirty="0" smtClean="0"/>
              <a:t>Vaninstitucionalna moć političkih stranaka koji se odražava na rad čitavog javnog sektora </a:t>
            </a:r>
          </a:p>
          <a:p>
            <a:r>
              <a:rPr lang="x-none" sz="1800" dirty="0"/>
              <a:t>N</a:t>
            </a:r>
            <a:r>
              <a:rPr lang="x-none" sz="1800" dirty="0" smtClean="0"/>
              <a:t>edovoljno transparentan proces donošenja odluka, nemogućnost građana da utiču na njihov sadržaj i neuređeno lobiranje</a:t>
            </a:r>
          </a:p>
          <a:p>
            <a:r>
              <a:rPr lang="x-none" sz="1800" dirty="0" smtClean="0"/>
              <a:t>Nepotrebne procedure i državne intervencije koje povećavaju broj situacija u kojima do korupcije može da dođe</a:t>
            </a:r>
          </a:p>
          <a:p>
            <a:r>
              <a:rPr lang="x-none" sz="1800" dirty="0" smtClean="0"/>
              <a:t>Nedovoljni kapaciteti organa koji vrše nadzor i kontrolu nad primenom zakona; diskreciona ovlašćenja u određivanju predmeta provere </a:t>
            </a:r>
          </a:p>
          <a:p>
            <a:r>
              <a:rPr lang="x-none" sz="1800" dirty="0" smtClean="0"/>
              <a:t>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99216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4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762000"/>
          </a:xfrm>
          <a:noFill/>
        </p:spPr>
        <p:txBody>
          <a:bodyPr/>
          <a:lstStyle/>
          <a:p>
            <a:pPr algn="l"/>
            <a:r>
              <a:rPr lang="de-DE" dirty="0" smtClean="0">
                <a:solidFill>
                  <a:srgbClr val="FF0000"/>
                </a:solidFill>
              </a:rPr>
              <a:t>CPI 201</a:t>
            </a:r>
            <a:r>
              <a:rPr lang="sr-Latn-CS" dirty="0" smtClean="0">
                <a:solidFill>
                  <a:srgbClr val="FF0000"/>
                </a:solidFill>
              </a:rPr>
              <a:t>1</a:t>
            </a:r>
            <a:r>
              <a:rPr lang="de-DE" dirty="0" smtClean="0">
                <a:solidFill>
                  <a:srgbClr val="FF0000"/>
                </a:solidFill>
              </a:rPr>
              <a:t> Mapa</a:t>
            </a:r>
            <a:endParaRPr lang="en-GB" dirty="0" smtClean="0">
              <a:solidFill>
                <a:srgbClr val="FF0000"/>
              </a:solidFill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633" y="1138239"/>
            <a:ext cx="8828367" cy="442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181600" y="764704"/>
            <a:ext cx="3962400" cy="4876800"/>
            <a:chOff x="3348" y="864"/>
            <a:chExt cx="2412" cy="3072"/>
          </a:xfrm>
        </p:grpSpPr>
        <p:pic>
          <p:nvPicPr>
            <p:cNvPr id="5125" name="Picture 3" descr="TI KENYA_KUBI_JAN2002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48" y="864"/>
              <a:ext cx="2412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Rectangle 4"/>
            <p:cNvSpPr>
              <a:spLocks noChangeArrowheads="1"/>
            </p:cNvSpPr>
            <p:nvPr/>
          </p:nvSpPr>
          <p:spPr bwMode="auto">
            <a:xfrm>
              <a:off x="3504" y="864"/>
              <a:ext cx="1920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/>
            </a:p>
          </p:txBody>
        </p:sp>
      </p:grp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512" y="2060848"/>
            <a:ext cx="4968676" cy="3603848"/>
          </a:xfrm>
        </p:spPr>
        <p:txBody>
          <a:bodyPr/>
          <a:lstStyle/>
          <a:p>
            <a:pPr algn="just"/>
            <a:r>
              <a:rPr lang="en-GB" sz="2300" dirty="0" smtClean="0">
                <a:solidFill>
                  <a:srgbClr val="0033CC"/>
                </a:solidFill>
              </a:rPr>
              <a:t>Meri stepen u ko</a:t>
            </a:r>
            <a:r>
              <a:rPr lang="sr-Latn-CS" sz="2300" dirty="0" smtClean="0">
                <a:solidFill>
                  <a:srgbClr val="0033CC"/>
                </a:solidFill>
              </a:rPr>
              <a:t>jem se opaža korumpiranost javnih službenika i političara</a:t>
            </a:r>
          </a:p>
          <a:p>
            <a:pPr algn="just"/>
            <a:r>
              <a:rPr lang="sr-Latn-CS" sz="2300" dirty="0" smtClean="0">
                <a:solidFill>
                  <a:srgbClr val="0033CC"/>
                </a:solidFill>
              </a:rPr>
              <a:t>Indeks se sačinjava na osnovu 1</a:t>
            </a:r>
            <a:r>
              <a:rPr lang="en-GB" sz="2300" dirty="0" smtClean="0">
                <a:solidFill>
                  <a:srgbClr val="0033CC"/>
                </a:solidFill>
              </a:rPr>
              <a:t>7</a:t>
            </a:r>
            <a:r>
              <a:rPr lang="sr-Latn-CS" sz="2300" dirty="0" smtClean="0">
                <a:solidFill>
                  <a:srgbClr val="0033CC"/>
                </a:solidFill>
              </a:rPr>
              <a:t> različitih istraživanja i studija, koje je sprovelo 1</a:t>
            </a:r>
            <a:r>
              <a:rPr lang="en-US" sz="2300" dirty="0" smtClean="0">
                <a:solidFill>
                  <a:srgbClr val="0033CC"/>
                </a:solidFill>
              </a:rPr>
              <a:t>3</a:t>
            </a:r>
            <a:r>
              <a:rPr lang="sr-Latn-CS" sz="2300" dirty="0" smtClean="0">
                <a:solidFill>
                  <a:srgbClr val="0033CC"/>
                </a:solidFill>
              </a:rPr>
              <a:t> nezavisnih institucija ispitujući preduzetnike, analitičare i lokalne stručnjake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762000" y="533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ts val="4200"/>
              </a:lnSpc>
            </a:pPr>
            <a:r>
              <a:rPr lang="de-DE" sz="3200" b="1" dirty="0">
                <a:solidFill>
                  <a:srgbClr val="FF0000"/>
                </a:solidFill>
                <a:latin typeface="Arial" pitchFamily="34" charset="0"/>
              </a:rPr>
              <a:t>Indeks percepcije korupcije za </a:t>
            </a:r>
            <a:r>
              <a:rPr lang="de-DE" sz="3200" b="1" dirty="0" smtClean="0">
                <a:solidFill>
                  <a:srgbClr val="FF0000"/>
                </a:solidFill>
                <a:latin typeface="Arial" pitchFamily="34" charset="0"/>
              </a:rPr>
              <a:t>2011</a:t>
            </a:r>
            <a:endParaRPr lang="en-US" sz="3200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711" name="Group 903"/>
          <p:cNvGraphicFramePr>
            <a:graphicFrameLocks noGrp="1"/>
          </p:cNvGraphicFramePr>
          <p:nvPr>
            <p:ph sz="half" idx="1"/>
          </p:nvPr>
        </p:nvGraphicFramePr>
        <p:xfrm>
          <a:off x="1214414" y="1500174"/>
          <a:ext cx="6886599" cy="2279315"/>
        </p:xfrm>
        <a:graphic>
          <a:graphicData uri="http://schemas.openxmlformats.org/drawingml/2006/table">
            <a:tbl>
              <a:tblPr/>
              <a:tblGrid>
                <a:gridCol w="1688837"/>
                <a:gridCol w="1685675"/>
                <a:gridCol w="1687257"/>
                <a:gridCol w="1824830"/>
              </a:tblGrid>
              <a:tr h="4682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Zemlja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Skor (0-10)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Br. istra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ivanja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Novi Zeland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9.5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9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Danska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Finska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9.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9.4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Švedska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9.3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7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762000"/>
          </a:xfrm>
        </p:spPr>
        <p:txBody>
          <a:bodyPr/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>
                <a:solidFill>
                  <a:srgbClr val="FF0000"/>
                </a:solidFill>
              </a:rPr>
              <a:t>CPI 20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sr-Latn-CS" dirty="0" smtClean="0">
                <a:solidFill>
                  <a:srgbClr val="FF0000"/>
                </a:solidFill>
              </a:rPr>
              <a:t> - Najbolji i naj</a:t>
            </a:r>
            <a:r>
              <a:rPr lang="en-US" dirty="0" smtClean="0">
                <a:solidFill>
                  <a:srgbClr val="FF0000"/>
                </a:solidFill>
              </a:rPr>
              <a:t>lo</a:t>
            </a:r>
            <a:r>
              <a:rPr lang="sr-Latn-CS" dirty="0" smtClean="0">
                <a:solidFill>
                  <a:srgbClr val="FF0000"/>
                </a:solidFill>
              </a:rPr>
              <a:t>š</a:t>
            </a:r>
            <a:r>
              <a:rPr lang="en-US" dirty="0" smtClean="0">
                <a:solidFill>
                  <a:srgbClr val="FF0000"/>
                </a:solidFill>
              </a:rPr>
              <a:t>iji</a:t>
            </a: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endParaRPr lang="en-US" dirty="0" smtClean="0"/>
          </a:p>
        </p:txBody>
      </p:sp>
      <p:sp>
        <p:nvSpPr>
          <p:cNvPr id="376074" name="Rectangle 266"/>
          <p:cNvSpPr>
            <a:spLocks noChangeArrowheads="1"/>
          </p:cNvSpPr>
          <p:nvPr/>
        </p:nvSpPr>
        <p:spPr bwMode="auto">
          <a:xfrm>
            <a:off x="1500166" y="4000504"/>
            <a:ext cx="6192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r-Latn-CS" sz="2400" dirty="0" smtClean="0">
                <a:solidFill>
                  <a:srgbClr val="0033CC"/>
                </a:solidFill>
                <a:latin typeface="Arial" pitchFamily="34" charset="0"/>
              </a:rPr>
              <a:t>Zemlje </a:t>
            </a:r>
            <a:r>
              <a:rPr lang="sr-Latn-CS" sz="2400" dirty="0">
                <a:solidFill>
                  <a:srgbClr val="0033CC"/>
                </a:solidFill>
                <a:latin typeface="Arial" pitchFamily="34" charset="0"/>
              </a:rPr>
              <a:t>percipirane kao najkorumpiranije</a:t>
            </a:r>
            <a:endParaRPr lang="en-US" sz="24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376076" name="Rectangle 268"/>
          <p:cNvSpPr>
            <a:spLocks noChangeArrowheads="1"/>
          </p:cNvSpPr>
          <p:nvPr/>
        </p:nvSpPr>
        <p:spPr bwMode="auto">
          <a:xfrm>
            <a:off x="1214414" y="928670"/>
            <a:ext cx="678661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eaLnBrk="0" hangingPunct="0"/>
            <a:r>
              <a:rPr lang="sr-Latn-CS" sz="2400" dirty="0" smtClean="0">
                <a:solidFill>
                  <a:srgbClr val="0033CC"/>
                </a:solidFill>
                <a:latin typeface="Arial" pitchFamily="34" charset="0"/>
              </a:rPr>
              <a:t>  </a:t>
            </a:r>
            <a:r>
              <a:rPr lang="sr-Latn-CS" sz="2400" dirty="0" smtClean="0">
                <a:solidFill>
                  <a:srgbClr val="0066FF"/>
                </a:solidFill>
                <a:latin typeface="Arial" pitchFamily="34" charset="0"/>
              </a:rPr>
              <a:t>Zemlje percipirane </a:t>
            </a:r>
            <a:r>
              <a:rPr lang="sr-Latn-CS" sz="2400" dirty="0">
                <a:solidFill>
                  <a:srgbClr val="0066FF"/>
                </a:solidFill>
                <a:latin typeface="Arial" pitchFamily="34" charset="0"/>
              </a:rPr>
              <a:t>kao najmanje korumpirane</a:t>
            </a:r>
            <a:endParaRPr lang="en-US" sz="2400" dirty="0">
              <a:solidFill>
                <a:srgbClr val="0066FF"/>
              </a:solidFill>
              <a:latin typeface="Arial" pitchFamily="34" charset="0"/>
            </a:endParaRPr>
          </a:p>
          <a:p>
            <a:pPr marL="457200" indent="-457200" eaLnBrk="0" hangingPunct="0"/>
            <a:endParaRPr lang="en-US" sz="2400" dirty="0">
              <a:solidFill>
                <a:srgbClr val="0033CC"/>
              </a:solidFill>
              <a:latin typeface="Arial" pitchFamily="34" charset="0"/>
            </a:endParaRPr>
          </a:p>
          <a:p>
            <a:pPr marL="457200" indent="-457200" eaLnBrk="0" hangingPunct="0"/>
            <a:endParaRPr lang="en-US" sz="2400" dirty="0">
              <a:solidFill>
                <a:srgbClr val="0033CC"/>
              </a:solidFill>
              <a:latin typeface="Arial" pitchFamily="34" charset="0"/>
            </a:endParaRPr>
          </a:p>
          <a:p>
            <a:pPr marL="457200" indent="-457200" eaLnBrk="0" hangingPunct="0"/>
            <a:r>
              <a:rPr lang="en-US" sz="2400" dirty="0">
                <a:latin typeface="Arial" pitchFamily="34" charset="0"/>
              </a:rPr>
              <a:t>		</a:t>
            </a:r>
          </a:p>
        </p:txBody>
      </p:sp>
      <p:graphicFrame>
        <p:nvGraphicFramePr>
          <p:cNvPr id="371945" name="Group 233"/>
          <p:cNvGraphicFramePr>
            <a:graphicFrameLocks noGrp="1"/>
          </p:cNvGraphicFramePr>
          <p:nvPr>
            <p:ph sz="half" idx="2"/>
          </p:nvPr>
        </p:nvGraphicFramePr>
        <p:xfrm>
          <a:off x="1331640" y="4581128"/>
          <a:ext cx="6786040" cy="2001520"/>
        </p:xfrm>
        <a:graphic>
          <a:graphicData uri="http://schemas.openxmlformats.org/drawingml/2006/table">
            <a:tbl>
              <a:tblPr/>
              <a:tblGrid>
                <a:gridCol w="888684"/>
                <a:gridCol w="2066038"/>
                <a:gridCol w="1973847"/>
                <a:gridCol w="1857471"/>
              </a:tblGrid>
              <a:tr h="3311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Ran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Zemlja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kor (0-10)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Br. istraživanja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180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ganistan </a:t>
                      </a:r>
                      <a:endParaRPr kumimoji="0" lang="sr-Latn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anmar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1.5</a:t>
                      </a:r>
                      <a:endParaRPr kumimoji="0" lang="sr-Latn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1.5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Severna Koreja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Somali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ts val="1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074" grpId="0" autoUpdateAnimBg="0"/>
      <p:bldP spid="3760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sz="half" idx="2"/>
          </p:nvPr>
        </p:nvSpPr>
        <p:spPr>
          <a:xfrm>
            <a:off x="611188" y="692150"/>
            <a:ext cx="7923212" cy="4879990"/>
          </a:xfrm>
        </p:spPr>
        <p:txBody>
          <a:bodyPr/>
          <a:lstStyle/>
          <a:p>
            <a:pPr algn="ctr">
              <a:buFontTx/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vi-VN" dirty="0" smtClean="0">
                <a:solidFill>
                  <a:srgbClr val="FF0000"/>
                </a:solidFill>
              </a:rPr>
              <a:t>Najveći napredak na listi u odnosu na prošlu godinu su ostvarili:</a:t>
            </a:r>
            <a:endParaRPr lang="sr-Latn-CS" dirty="0" smtClean="0">
              <a:solidFill>
                <a:srgbClr val="0066FF"/>
              </a:solidFill>
            </a:endParaRPr>
          </a:p>
          <a:p>
            <a:r>
              <a:rPr lang="en-US" dirty="0" smtClean="0">
                <a:solidFill>
                  <a:srgbClr val="0066FF"/>
                </a:solidFill>
              </a:rPr>
              <a:t>Nor</a:t>
            </a:r>
            <a:r>
              <a:rPr lang="sr-Latn-CS" dirty="0" smtClean="0">
                <a:solidFill>
                  <a:srgbClr val="0066FF"/>
                </a:solidFill>
              </a:rPr>
              <a:t>veška</a:t>
            </a:r>
            <a:r>
              <a:rPr lang="en-US" dirty="0" smtClean="0">
                <a:solidFill>
                  <a:srgbClr val="0066FF"/>
                </a:solidFill>
              </a:rPr>
              <a:t>, Ta</a:t>
            </a:r>
            <a:r>
              <a:rPr lang="sr-Latn-CS" dirty="0" smtClean="0">
                <a:solidFill>
                  <a:srgbClr val="0066FF"/>
                </a:solidFill>
              </a:rPr>
              <a:t>jvan</a:t>
            </a:r>
            <a:r>
              <a:rPr lang="en-US" dirty="0" smtClean="0">
                <a:solidFill>
                  <a:srgbClr val="0066FF"/>
                </a:solidFill>
              </a:rPr>
              <a:t>, R</a:t>
            </a:r>
            <a:r>
              <a:rPr lang="sr-Latn-CS" dirty="0" smtClean="0">
                <a:solidFill>
                  <a:srgbClr val="0066FF"/>
                </a:solidFill>
              </a:rPr>
              <a:t>uanda</a:t>
            </a:r>
            <a:r>
              <a:rPr lang="en-US" dirty="0" smtClean="0">
                <a:solidFill>
                  <a:srgbClr val="0066FF"/>
                </a:solidFill>
              </a:rPr>
              <a:t>, </a:t>
            </a:r>
            <a:r>
              <a:rPr lang="sr-Latn-CS" dirty="0" smtClean="0">
                <a:solidFill>
                  <a:srgbClr val="0066FF"/>
                </a:solidFill>
              </a:rPr>
              <a:t>Gruzija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sr-Latn-CS" dirty="0" smtClean="0">
                <a:solidFill>
                  <a:srgbClr val="0066FF"/>
                </a:solidFill>
              </a:rPr>
              <a:t>i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sr-Latn-CS" dirty="0" smtClean="0">
                <a:solidFill>
                  <a:srgbClr val="0066FF"/>
                </a:solidFill>
              </a:rPr>
              <a:t>Čad</a:t>
            </a:r>
            <a:r>
              <a:rPr lang="en-US" dirty="0" smtClean="0">
                <a:solidFill>
                  <a:srgbClr val="0066FF"/>
                </a:solidFill>
              </a:rPr>
              <a:t>.</a:t>
            </a:r>
          </a:p>
          <a:p>
            <a:pPr>
              <a:buFontTx/>
              <a:buNone/>
            </a:pPr>
            <a:endParaRPr lang="sr-Latn-CS" dirty="0" smtClean="0"/>
          </a:p>
          <a:p>
            <a:pPr>
              <a:buFontTx/>
              <a:buNone/>
            </a:pPr>
            <a:endParaRPr lang="vi-VN" dirty="0" smtClean="0"/>
          </a:p>
          <a:p>
            <a:pPr algn="ctr">
              <a:buFontTx/>
              <a:buNone/>
            </a:pPr>
            <a:r>
              <a:rPr lang="vi-VN" dirty="0" smtClean="0">
                <a:solidFill>
                  <a:srgbClr val="FF0000"/>
                </a:solidFill>
              </a:rPr>
              <a:t>Najviše su nazadovali na listi u odnosu na prošlu godinu:</a:t>
            </a:r>
            <a:r>
              <a:rPr lang="vi-VN" dirty="0" smtClean="0">
                <a:solidFill>
                  <a:srgbClr val="0066FF"/>
                </a:solidFill>
              </a:rPr>
              <a:t> </a:t>
            </a:r>
          </a:p>
          <a:p>
            <a:r>
              <a:rPr lang="sr-Latn-CS" dirty="0" smtClean="0">
                <a:solidFill>
                  <a:srgbClr val="0066FF"/>
                </a:solidFill>
              </a:rPr>
              <a:t>Oman i Haiti</a:t>
            </a:r>
            <a:endParaRPr lang="vi-VN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Ciljevi CPI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00213"/>
            <a:ext cx="8748712" cy="47529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Da se izmeri koliko prisustvo korupcije u javnom sektoru opažaju poslovni ljudi, stručnjaci i analitičari rizika</a:t>
            </a:r>
          </a:p>
          <a:p>
            <a:pPr>
              <a:lnSpc>
                <a:spcPct val="9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Da se unapredi komparativno razumevanje nivoa korupcije</a:t>
            </a:r>
            <a:endParaRPr lang="en-GB" sz="23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Da ponudi presek viđenja donosilaca odluka koje utiču na trgovinu i investicije</a:t>
            </a: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Da stimuliše naučna istraživanja, analize uzroka i posledica korupcije, na međunarodnom i domaćem planu</a:t>
            </a:r>
            <a:endParaRPr lang="en-GB" sz="23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Da doprinese podizanju svesti o korupciji u javnosti – i stvori klimu za promene.</a:t>
            </a:r>
            <a:endParaRPr lang="en-GB" sz="23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</a:pPr>
            <a:endParaRPr lang="en-GB" sz="23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en-GB" sz="23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Metodolog</a:t>
            </a:r>
            <a:r>
              <a:rPr lang="sr-Latn-CS" dirty="0" smtClean="0">
                <a:solidFill>
                  <a:srgbClr val="FF0000"/>
                </a:solidFill>
              </a:rPr>
              <a:t>ija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8748712" cy="4752975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en-GB" sz="2300" dirty="0" smtClean="0">
                <a:solidFill>
                  <a:srgbClr val="0033CC"/>
                </a:solidFill>
              </a:rPr>
              <a:t>CPI </a:t>
            </a:r>
            <a:r>
              <a:rPr lang="sr-Latn-CS" sz="2300" dirty="0" smtClean="0">
                <a:solidFill>
                  <a:srgbClr val="0033CC"/>
                </a:solidFill>
              </a:rPr>
              <a:t>je “istraživanje grupe istraživanja” koje se odvija iz godine u godinu i pruža podatke koji se mogu kontinuirano pratiti</a:t>
            </a:r>
            <a:r>
              <a:rPr lang="en-GB" sz="2300" dirty="0" smtClean="0">
                <a:solidFill>
                  <a:srgbClr val="0033CC"/>
                </a:solidFill>
              </a:rPr>
              <a:t>.</a:t>
            </a:r>
          </a:p>
          <a:p>
            <a:pPr lvl="1">
              <a:lnSpc>
                <a:spcPct val="95000"/>
              </a:lnSpc>
              <a:buClr>
                <a:srgbClr val="0033CC"/>
              </a:buClr>
              <a:buFontTx/>
              <a:buNone/>
            </a:pPr>
            <a:r>
              <a:rPr lang="en-GB" sz="2200" dirty="0" smtClean="0">
                <a:solidFill>
                  <a:srgbClr val="0033CC"/>
                </a:solidFill>
              </a:rPr>
              <a:t>- Minimum 3 </a:t>
            </a:r>
            <a:r>
              <a:rPr lang="sr-Latn-CS" sz="2200" dirty="0" smtClean="0">
                <a:solidFill>
                  <a:srgbClr val="0033CC"/>
                </a:solidFill>
              </a:rPr>
              <a:t>istraživanja po zemlji</a:t>
            </a:r>
            <a:endParaRPr lang="en-GB" sz="2200" dirty="0" smtClean="0">
              <a:solidFill>
                <a:srgbClr val="0033CC"/>
              </a:solidFill>
            </a:endParaRPr>
          </a:p>
          <a:p>
            <a:pPr lvl="1">
              <a:lnSpc>
                <a:spcPct val="95000"/>
              </a:lnSpc>
              <a:buClr>
                <a:srgbClr val="0033CC"/>
              </a:buClr>
              <a:buFontTx/>
              <a:buNone/>
            </a:pPr>
            <a:r>
              <a:rPr lang="en-GB" sz="2200" dirty="0" smtClean="0">
                <a:solidFill>
                  <a:srgbClr val="0033CC"/>
                </a:solidFill>
              </a:rPr>
              <a:t>- </a:t>
            </a:r>
            <a:r>
              <a:rPr lang="sr-Latn-CS" sz="2200" dirty="0" smtClean="0">
                <a:solidFill>
                  <a:srgbClr val="0033CC"/>
                </a:solidFill>
              </a:rPr>
              <a:t>Istraživanje pokriva prethodne </a:t>
            </a:r>
            <a:r>
              <a:rPr lang="en-GB" sz="2200" dirty="0" smtClean="0">
                <a:solidFill>
                  <a:srgbClr val="0033CC"/>
                </a:solidFill>
              </a:rPr>
              <a:t>2</a:t>
            </a:r>
            <a:r>
              <a:rPr lang="sr-Latn-CS" sz="2200" dirty="0" smtClean="0">
                <a:solidFill>
                  <a:srgbClr val="0033CC"/>
                </a:solidFill>
              </a:rPr>
              <a:t> godine</a:t>
            </a:r>
            <a:endParaRPr lang="en-GB" sz="2200" dirty="0" smtClean="0">
              <a:solidFill>
                <a:srgbClr val="0033CC"/>
              </a:solidFill>
            </a:endParaRP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Zemlje se boduju na skali od</a:t>
            </a:r>
            <a:r>
              <a:rPr lang="en-GB" sz="2300" dirty="0" smtClean="0">
                <a:solidFill>
                  <a:srgbClr val="0033CC"/>
                </a:solidFill>
              </a:rPr>
              <a:t> 10 (</a:t>
            </a:r>
            <a:r>
              <a:rPr lang="sr-Latn-CS" sz="2300" dirty="0" smtClean="0">
                <a:solidFill>
                  <a:srgbClr val="0033CC"/>
                </a:solidFill>
              </a:rPr>
              <a:t>veoma ‘čiste’</a:t>
            </a:r>
            <a:r>
              <a:rPr lang="en-GB" sz="2300" dirty="0" smtClean="0">
                <a:solidFill>
                  <a:srgbClr val="0033CC"/>
                </a:solidFill>
              </a:rPr>
              <a:t>) </a:t>
            </a:r>
            <a:r>
              <a:rPr lang="sr-Latn-CS" sz="2300" dirty="0" smtClean="0">
                <a:solidFill>
                  <a:srgbClr val="0033CC"/>
                </a:solidFill>
              </a:rPr>
              <a:t>d</a:t>
            </a:r>
            <a:r>
              <a:rPr lang="en-GB" sz="2300" dirty="0" smtClean="0">
                <a:solidFill>
                  <a:srgbClr val="0033CC"/>
                </a:solidFill>
              </a:rPr>
              <a:t>o 0 (</a:t>
            </a:r>
            <a:r>
              <a:rPr lang="sr-Latn-CS" sz="2300" dirty="0" smtClean="0">
                <a:solidFill>
                  <a:srgbClr val="0033CC"/>
                </a:solidFill>
              </a:rPr>
              <a:t>veoma</a:t>
            </a:r>
            <a:r>
              <a:rPr lang="en-GB" sz="2300" dirty="0" smtClean="0">
                <a:solidFill>
                  <a:srgbClr val="0033CC"/>
                </a:solidFill>
              </a:rPr>
              <a:t> </a:t>
            </a:r>
            <a:r>
              <a:rPr lang="sr-Latn-CS" sz="2300" dirty="0" smtClean="0">
                <a:solidFill>
                  <a:srgbClr val="0033CC"/>
                </a:solidFill>
              </a:rPr>
              <a:t>korumpirane</a:t>
            </a:r>
            <a:r>
              <a:rPr lang="en-GB" sz="2300" dirty="0" smtClean="0">
                <a:solidFill>
                  <a:srgbClr val="0033CC"/>
                </a:solidFill>
              </a:rPr>
              <a:t>)</a:t>
            </a:r>
            <a:r>
              <a:rPr lang="sr-Latn-CS" sz="2300" dirty="0" smtClean="0">
                <a:solidFill>
                  <a:srgbClr val="0033CC"/>
                </a:solidFill>
              </a:rPr>
              <a:t>.</a:t>
            </a: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Ispituje se percepcija (opažanje) a ne činjenice (npr. broj osuda, broj tekstova u medijima)</a:t>
            </a: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300" dirty="0" smtClean="0">
                <a:solidFill>
                  <a:srgbClr val="0033CC"/>
                </a:solidFill>
              </a:rPr>
              <a:t>Korupcija određena kao “zloupotreba javnih ovlašćenja za privatnu korist” </a:t>
            </a:r>
          </a:p>
        </p:txBody>
      </p:sp>
      <p:pic>
        <p:nvPicPr>
          <p:cNvPr id="9220" name="Picture 6" descr="HAND_~1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5963" y="5229225"/>
            <a:ext cx="2339975" cy="1628775"/>
          </a:xfr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Mogućnost poređenja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8497192" cy="4392265"/>
          </a:xfrm>
        </p:spPr>
        <p:txBody>
          <a:bodyPr/>
          <a:lstStyle/>
          <a:p>
            <a:pPr algn="just"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Indeks predstavlja presek viđenja poslovnih ljudi i analitičara  prilika u pojedinim zemljama i ne odražava nužno trendove za pojedine godine</a:t>
            </a:r>
            <a:endParaRPr lang="en-GB" sz="2000" dirty="0" smtClean="0">
              <a:solidFill>
                <a:srgbClr val="0033CC"/>
              </a:solidFill>
            </a:endParaRPr>
          </a:p>
          <a:p>
            <a:pPr algn="just"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Skor je relevantniji od mesta na tabeli (zato što se ponekada menja broj država/teritorija koje su uključene)</a:t>
            </a:r>
            <a:endParaRPr lang="en-US" sz="2000" dirty="0" smtClean="0">
              <a:solidFill>
                <a:srgbClr val="0033CC"/>
              </a:solidFill>
            </a:endParaRPr>
          </a:p>
          <a:p>
            <a:pPr algn="just">
              <a:lnSpc>
                <a:spcPct val="100000"/>
              </a:lnSpc>
              <a:buClr>
                <a:srgbClr val="0033CC"/>
              </a:buClr>
            </a:pPr>
            <a:r>
              <a:rPr lang="x-none" sz="2000" dirty="0" smtClean="0">
                <a:solidFill>
                  <a:srgbClr val="0033CC"/>
                </a:solidFill>
              </a:rPr>
              <a:t>Manje promene u skoru (do 0.3 poena) ne moraju biti posledica značajne promene percepcije korupcije, već istraživanja koja su obuhvaćena uzorkom</a:t>
            </a:r>
            <a:endParaRPr lang="en-US" sz="2000" dirty="0" smtClean="0">
              <a:solidFill>
                <a:srgbClr val="0033CC"/>
              </a:solidFill>
            </a:endParaRPr>
          </a:p>
          <a:p>
            <a:pPr algn="just"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U 20</a:t>
            </a:r>
            <a:r>
              <a:rPr lang="en-US" sz="2000" dirty="0" smtClean="0">
                <a:solidFill>
                  <a:srgbClr val="0033CC"/>
                </a:solidFill>
              </a:rPr>
              <a:t>1</a:t>
            </a:r>
            <a:r>
              <a:rPr lang="sr-Latn-CS" sz="2000" dirty="0" smtClean="0">
                <a:solidFill>
                  <a:srgbClr val="0033CC"/>
                </a:solidFill>
              </a:rPr>
              <a:t>1</a:t>
            </a:r>
            <a:r>
              <a:rPr lang="en-US" sz="2000" dirty="0" smtClean="0">
                <a:solidFill>
                  <a:srgbClr val="0033CC"/>
                </a:solidFill>
              </a:rPr>
              <a:t> rangirano je ukupno 1</a:t>
            </a:r>
            <a:r>
              <a:rPr lang="sr-Latn-CS" sz="2000" dirty="0" smtClean="0">
                <a:solidFill>
                  <a:srgbClr val="0033CC"/>
                </a:solidFill>
              </a:rPr>
              <a:t>83</a:t>
            </a:r>
            <a:r>
              <a:rPr lang="en-US" sz="2000" dirty="0" smtClean="0">
                <a:solidFill>
                  <a:srgbClr val="0033CC"/>
                </a:solidFill>
              </a:rPr>
              <a:t> država</a:t>
            </a:r>
            <a:r>
              <a:rPr lang="sr-Latn-CS" sz="2000" dirty="0" smtClean="0">
                <a:solidFill>
                  <a:srgbClr val="0033CC"/>
                </a:solidFill>
              </a:rPr>
              <a:t>/teritorija</a:t>
            </a:r>
            <a:r>
              <a:rPr lang="en-US" sz="2000" dirty="0" smtClean="0">
                <a:solidFill>
                  <a:srgbClr val="0033CC"/>
                </a:solidFill>
              </a:rPr>
              <a:t>, </a:t>
            </a:r>
            <a:r>
              <a:rPr lang="sr-Latn-CS" sz="2000" dirty="0" smtClean="0">
                <a:solidFill>
                  <a:srgbClr val="0033CC"/>
                </a:solidFill>
              </a:rPr>
              <a:t>pet više </a:t>
            </a:r>
            <a:r>
              <a:rPr lang="en-US" sz="2000" dirty="0" smtClean="0">
                <a:solidFill>
                  <a:srgbClr val="0033CC"/>
                </a:solidFill>
              </a:rPr>
              <a:t>u odnosu na 20</a:t>
            </a:r>
            <a:r>
              <a:rPr lang="sr-Latn-CS" sz="2000" dirty="0" smtClean="0">
                <a:solidFill>
                  <a:srgbClr val="0033CC"/>
                </a:solidFill>
              </a:rPr>
              <a:t>10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</a:p>
          <a:p>
            <a:pPr algn="just"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Promene indeksa kod pojedinih država mogu biti rezultat promene uzorka – istraživanja koja su uzeta u obzir pri sačinjavanju indeksa</a:t>
            </a:r>
            <a:endParaRPr lang="en-GB" sz="2000" dirty="0" smtClean="0">
              <a:solidFill>
                <a:srgbClr val="0033CC"/>
              </a:solidFill>
            </a:endParaRPr>
          </a:p>
        </p:txBody>
      </p:sp>
      <p:pic>
        <p:nvPicPr>
          <p:cNvPr id="10244" name="Picture 4" descr="HAND_~1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5963" y="5229225"/>
            <a:ext cx="2339975" cy="1628775"/>
          </a:xfr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762000"/>
          </a:xfrm>
        </p:spPr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Nedostaci i prednosti CPI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980728"/>
            <a:ext cx="8208962" cy="5256213"/>
          </a:xfrm>
        </p:spPr>
        <p:txBody>
          <a:bodyPr/>
          <a:lstStyle/>
          <a:p>
            <a:pPr>
              <a:buClr>
                <a:srgbClr val="0033CC"/>
              </a:buClr>
              <a:buFontTx/>
              <a:buNone/>
            </a:pPr>
            <a:endParaRPr lang="sr-Latn-CS" sz="2000" dirty="0" smtClean="0">
              <a:solidFill>
                <a:srgbClr val="0033CC"/>
              </a:solidFill>
            </a:endParaRPr>
          </a:p>
          <a:p>
            <a:pPr>
              <a:buClr>
                <a:srgbClr val="0033CC"/>
              </a:buClr>
              <a:buFontTx/>
              <a:buNone/>
            </a:pPr>
            <a:r>
              <a:rPr lang="sr-Latn-CS" sz="2000" dirty="0" smtClean="0">
                <a:solidFill>
                  <a:srgbClr val="0033CC"/>
                </a:solidFill>
              </a:rPr>
              <a:t>Nedostaci:</a:t>
            </a:r>
          </a:p>
          <a:p>
            <a:pPr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Indeks ne odražava stepen napora uloženih u borbi protiv korupcije </a:t>
            </a:r>
          </a:p>
          <a:p>
            <a:pPr>
              <a:buClr>
                <a:srgbClr val="0033CC"/>
              </a:buClr>
            </a:pPr>
            <a:r>
              <a:rPr lang="sr-Latn-CS" sz="2000" dirty="0" smtClean="0">
                <a:solidFill>
                  <a:srgbClr val="0033CC"/>
                </a:solidFill>
              </a:rPr>
              <a:t>Zemlje u razvoju mogu biti prikazane u lošijem svetlu usled pristrasnosti i predubeđenja stranih investitora (zato postoje i druga sredstva za merenje korupcije)</a:t>
            </a:r>
          </a:p>
          <a:p>
            <a:pPr>
              <a:buClr>
                <a:srgbClr val="0033CC"/>
              </a:buClr>
              <a:buFontTx/>
              <a:buNone/>
            </a:pPr>
            <a:r>
              <a:rPr lang="sr-Latn-CS" sz="2000" dirty="0" smtClean="0">
                <a:solidFill>
                  <a:srgbClr val="FF0000"/>
                </a:solidFill>
              </a:rPr>
              <a:t>Prednosti:</a:t>
            </a:r>
          </a:p>
          <a:p>
            <a:pPr>
              <a:buClr>
                <a:srgbClr val="0033CC"/>
              </a:buClr>
            </a:pPr>
            <a:r>
              <a:rPr lang="sr-Latn-CS" sz="2000" dirty="0" smtClean="0">
                <a:solidFill>
                  <a:srgbClr val="FF0000"/>
                </a:solidFill>
              </a:rPr>
              <a:t>I druga sredstva za procenu korupcije dovode do sličnih rezultata kao i CPI</a:t>
            </a: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FF0000"/>
                </a:solidFill>
              </a:rPr>
              <a:t>CPI je dobra šansa da se unapredi javna rasprava o korupciji</a:t>
            </a:r>
            <a:endParaRPr lang="en-GB" sz="20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FF0000"/>
                </a:solidFill>
              </a:rPr>
              <a:t>CPI je dobar podsticaj za sprovođenje daljih analiza</a:t>
            </a:r>
          </a:p>
          <a:p>
            <a:pPr>
              <a:lnSpc>
                <a:spcPct val="100000"/>
              </a:lnSpc>
              <a:buClr>
                <a:srgbClr val="0033CC"/>
              </a:buClr>
            </a:pPr>
            <a:r>
              <a:rPr lang="sr-Latn-CS" sz="2000" dirty="0" smtClean="0">
                <a:solidFill>
                  <a:srgbClr val="FF0000"/>
                </a:solidFill>
              </a:rPr>
              <a:t>CPI obuhvata gotovo sve države sveta</a:t>
            </a:r>
            <a:endParaRPr lang="en-GB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268413"/>
            <a:ext cx="7772400" cy="762000"/>
          </a:xfrm>
        </p:spPr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Metodološke napomene za Srbiju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62200"/>
            <a:ext cx="7772400" cy="4495800"/>
          </a:xfrm>
        </p:spPr>
        <p:txBody>
          <a:bodyPr/>
          <a:lstStyle/>
          <a:p>
            <a:r>
              <a:rPr lang="sr-Latn-CS" dirty="0" smtClean="0"/>
              <a:t>S</a:t>
            </a:r>
            <a:r>
              <a:rPr lang="en-US" dirty="0" smtClean="0"/>
              <a:t>rbija</a:t>
            </a:r>
            <a:r>
              <a:rPr lang="sr-Latn-CS" dirty="0" smtClean="0"/>
              <a:t> obuhvaćena u 7 istraživanja koja su uzeta u obzir pri sačinjavanju indeksa</a:t>
            </a:r>
          </a:p>
          <a:p>
            <a:r>
              <a:rPr lang="sr-Latn-CS" dirty="0" smtClean="0"/>
              <a:t>Istraživanja objavljena od decembra 2009. do septembra 2011. godine</a:t>
            </a:r>
          </a:p>
          <a:p>
            <a:r>
              <a:rPr lang="sr-Latn-CS" dirty="0" smtClean="0"/>
              <a:t>Rangiranje po pojedinim istraživanjima kreće se od </a:t>
            </a:r>
            <a:r>
              <a:rPr lang="en-US" dirty="0" smtClean="0"/>
              <a:t>2,</a:t>
            </a:r>
            <a:r>
              <a:rPr lang="sr-Latn-CS" dirty="0" smtClean="0"/>
              <a:t>6 do </a:t>
            </a:r>
            <a:r>
              <a:rPr lang="en-US" dirty="0" smtClean="0"/>
              <a:t>4</a:t>
            </a:r>
            <a:r>
              <a:rPr lang="sr-Latn-CS" dirty="0" smtClean="0"/>
              <a:t>,3</a:t>
            </a:r>
          </a:p>
          <a:p>
            <a:r>
              <a:rPr lang="sr-Latn-CS" dirty="0" smtClean="0"/>
              <a:t>Standardna devijacija u prihvatljivim granicama (0,2)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I 2004 srbija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CC5106"/>
      </a:accent1>
      <a:accent2>
        <a:srgbClr val="A11D26"/>
      </a:accent2>
      <a:accent3>
        <a:srgbClr val="FFFFFF"/>
      </a:accent3>
      <a:accent4>
        <a:srgbClr val="000000"/>
      </a:accent4>
      <a:accent5>
        <a:srgbClr val="E2B3AA"/>
      </a:accent5>
      <a:accent6>
        <a:srgbClr val="911921"/>
      </a:accent6>
      <a:hlink>
        <a:srgbClr val="FF9900"/>
      </a:hlink>
      <a:folHlink>
        <a:srgbClr val="FF9900"/>
      </a:folHlink>
    </a:clrScheme>
    <a:fontScheme name="CPI 2004 srbi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PI 2004 srbija 1">
        <a:dk1>
          <a:srgbClr val="000000"/>
        </a:dk1>
        <a:lt1>
          <a:srgbClr val="E6D199"/>
        </a:lt1>
        <a:dk2>
          <a:srgbClr val="FFFFFF"/>
        </a:dk2>
        <a:lt2>
          <a:srgbClr val="000000"/>
        </a:lt2>
        <a:accent1>
          <a:srgbClr val="CC5106"/>
        </a:accent1>
        <a:accent2>
          <a:srgbClr val="A11D26"/>
        </a:accent2>
        <a:accent3>
          <a:srgbClr val="F0E5CA"/>
        </a:accent3>
        <a:accent4>
          <a:srgbClr val="000000"/>
        </a:accent4>
        <a:accent5>
          <a:srgbClr val="E2B3AA"/>
        </a:accent5>
        <a:accent6>
          <a:srgbClr val="911921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CPI 2004 srbija</Template>
  <TotalTime>1489</TotalTime>
  <Words>1337</Words>
  <Application>Microsoft Office PowerPoint</Application>
  <PresentationFormat>On-screen Show (4:3)</PresentationFormat>
  <Paragraphs>309</Paragraphs>
  <Slides>19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CPI 2004 srbija</vt:lpstr>
      <vt:lpstr>Chart</vt:lpstr>
      <vt:lpstr>PowerPoint Presentation</vt:lpstr>
      <vt:lpstr>PowerPoint Presentation</vt:lpstr>
      <vt:lpstr>  CPI 2011 - Najbolji i najlošiji  </vt:lpstr>
      <vt:lpstr>PowerPoint Presentation</vt:lpstr>
      <vt:lpstr>Ciljevi CPI</vt:lpstr>
      <vt:lpstr>Metodologija</vt:lpstr>
      <vt:lpstr>Mogućnost poređenja</vt:lpstr>
      <vt:lpstr>Nedostaci i prednosti CPI</vt:lpstr>
      <vt:lpstr>Metodološke napomene za Srbiju</vt:lpstr>
      <vt:lpstr>Izvor podataka u inicijalnim istraživanjima relevantnim za Srbiju</vt:lpstr>
      <vt:lpstr>Bivše socijalističke zemlje Evrope</vt:lpstr>
      <vt:lpstr>PowerPoint Presentation</vt:lpstr>
      <vt:lpstr>Evolucija Srbije (SCG do 2007)  na skali CPI </vt:lpstr>
      <vt:lpstr>Ocene za Srbiju po izvorima  za 2010 i 2011 godinu </vt:lpstr>
      <vt:lpstr>Reakcije na dosadašnja rangiranja</vt:lpstr>
      <vt:lpstr>Rezultati CPI i Srbija 2011</vt:lpstr>
      <vt:lpstr>Teme za razmišljanje</vt:lpstr>
      <vt:lpstr>Glavni problemi Srbije</vt:lpstr>
      <vt:lpstr>CPI 2011 Mapa</vt:lpstr>
    </vt:vector>
  </TitlesOfParts>
  <Manager>Manager of Development and Donor Relations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nemanja</dc:creator>
  <cp:lastModifiedBy>TS</cp:lastModifiedBy>
  <cp:revision>73</cp:revision>
  <cp:lastPrinted>2001-02-20T16:28:36Z</cp:lastPrinted>
  <dcterms:created xsi:type="dcterms:W3CDTF">2005-10-16T23:54:27Z</dcterms:created>
  <dcterms:modified xsi:type="dcterms:W3CDTF">2011-11-30T14:50:06Z</dcterms:modified>
</cp:coreProperties>
</file>